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89" r:id="rId5"/>
    <p:sldId id="290" r:id="rId6"/>
    <p:sldId id="265" r:id="rId7"/>
    <p:sldId id="264" r:id="rId8"/>
    <p:sldId id="299" r:id="rId9"/>
    <p:sldId id="321" r:id="rId10"/>
    <p:sldId id="266" r:id="rId11"/>
    <p:sldId id="306" r:id="rId12"/>
    <p:sldId id="291" r:id="rId13"/>
    <p:sldId id="307" r:id="rId14"/>
    <p:sldId id="292" r:id="rId15"/>
    <p:sldId id="271" r:id="rId16"/>
    <p:sldId id="320" r:id="rId17"/>
    <p:sldId id="297" r:id="rId18"/>
    <p:sldId id="318" r:id="rId19"/>
    <p:sldId id="295" r:id="rId20"/>
    <p:sldId id="315" r:id="rId21"/>
    <p:sldId id="317" r:id="rId22"/>
    <p:sldId id="314" r:id="rId23"/>
    <p:sldId id="316" r:id="rId24"/>
    <p:sldId id="270" r:id="rId25"/>
    <p:sldId id="308" r:id="rId26"/>
    <p:sldId id="312" r:id="rId27"/>
    <p:sldId id="309" r:id="rId28"/>
    <p:sldId id="310" r:id="rId29"/>
    <p:sldId id="311" r:id="rId30"/>
    <p:sldId id="313" r:id="rId31"/>
    <p:sldId id="267" r:id="rId32"/>
    <p:sldId id="300" r:id="rId33"/>
    <p:sldId id="301" r:id="rId34"/>
    <p:sldId id="304" r:id="rId35"/>
    <p:sldId id="302" r:id="rId36"/>
    <p:sldId id="303" r:id="rId37"/>
  </p:sldIdLst>
  <p:sldSz cx="12192000" cy="6858000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17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120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CB7A0-53E0-42B9-9E31-2CCD737D0970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2D19B-8615-422A-A0C8-0ACAA023C91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4C811-9B52-46DB-A4C9-9577B238880E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AE68D-F74E-402D-9619-E114390238F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E3872-8897-4E57-BE5E-5BF3A12F5808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40FF-75DB-4B09-BCB7-A5E36BBBE58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C6562-AE58-45B4-B774-61E9126BA40A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650D2-B02F-43C1-824E-B49E9D329E9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6E1A-420D-4192-AD72-0A37B145DBC3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88327-1F20-40F3-B8A6-98A9167F642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152FE-80C7-4B95-8BA4-FACEEDE0FC50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D74D3-A7B3-4CBB-B6FF-DA253590CAA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C44B-42C9-4BE2-A35C-4D12DD13B36D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9745-5374-403A-97C5-81A70CB9BAF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025FC-A46B-467D-B76B-D4259F7FF31E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BB512-7BBF-411F-B700-69222808A6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8D3EE-28DA-4D5C-9B92-E0B864E9416D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FA1E3-D66C-4A0C-8C4E-D99E3DCA53B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4322C-81E5-4DFA-A348-58BCD26FA6FC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87B3-97FB-421E-8CBA-46CC166DD0B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373E-3D9D-4EA2-81BB-3A69127AFB01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D817E-3868-4348-8BA8-A9513BD7E48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3FD211-D525-4C5E-AD51-36ECB38E99EE}" type="datetimeFigureOut">
              <a:rPr lang="sv-SE"/>
              <a:pPr>
                <a:defRPr/>
              </a:pPr>
              <a:t>2016-04-26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BC0A8E-4EDC-4D98-97A8-5766E9E1999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48375" y="365125"/>
            <a:ext cx="5305425" cy="64928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The Extension </a:t>
            </a: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of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The New </a:t>
            </a: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Silk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Road to </a:t>
            </a: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Southwest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Asia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and </a:t>
            </a: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Africa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Copenhagen</a:t>
            </a:r>
            <a:b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April 18, 2016</a:t>
            </a:r>
            <a:endParaRPr lang="sv-SE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314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0738" y="365125"/>
            <a:ext cx="5227637" cy="6492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sv-SE" sz="5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The </a:t>
            </a:r>
            <a:r>
              <a:rPr lang="sv-SE" sz="54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Egyptian</a:t>
            </a:r>
            <a:r>
              <a:rPr lang="sv-SE" sz="5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sv-SE" sz="54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Model</a:t>
            </a:r>
            <a:endParaRPr lang="sv-SE" sz="5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rtl="1" eaLnBrk="1" hangingPunct="1">
              <a:defRPr/>
            </a:pPr>
            <a:r>
              <a:rPr lang="sv-SE" sz="3200" b="1" smtClean="0">
                <a:solidFill>
                  <a:srgbClr val="000000"/>
                </a:solidFill>
                <a:latin typeface="Sakkal Majalla"/>
                <a:ea typeface="Sakkal Majalla"/>
                <a:cs typeface="Sakkal Majalla"/>
              </a:rPr>
              <a:t>Focus on Mega Projects (Suez Canal Industrial Zone)</a:t>
            </a:r>
            <a:endParaRPr lang="ar-EG" sz="3200" b="1" smtClean="0">
              <a:solidFill>
                <a:srgbClr val="000000"/>
              </a:solidFill>
              <a:latin typeface="Sakkal Majalla"/>
              <a:ea typeface="Sakkal Majalla"/>
              <a:cs typeface="Sakkal Majalla"/>
            </a:endParaRPr>
          </a:p>
          <a:p>
            <a:pPr algn="r" rtl="1" eaLnBrk="1" hangingPunct="1">
              <a:defRPr/>
            </a:pPr>
            <a:r>
              <a:rPr lang="sv-SE" sz="3200" b="1" smtClean="0">
                <a:solidFill>
                  <a:srgbClr val="000000"/>
                </a:solidFill>
                <a:latin typeface="Sakkal Majalla"/>
                <a:ea typeface="Sakkal Majalla"/>
                <a:cs typeface="Sakkal Majalla"/>
              </a:rPr>
              <a:t>New Agro-Industrial Zones (Reclamation of the desert, demographic expantion) </a:t>
            </a:r>
            <a:endParaRPr lang="ar-EG" sz="3200" b="1" smtClean="0">
              <a:solidFill>
                <a:srgbClr val="000000"/>
              </a:solidFill>
              <a:latin typeface="Sakkal Majalla"/>
              <a:ea typeface="Sakkal Majalla"/>
              <a:cs typeface="Sakkal Majalla"/>
            </a:endParaRPr>
          </a:p>
          <a:p>
            <a:pPr algn="r" rtl="1" eaLnBrk="1" hangingPunct="1">
              <a:defRPr/>
            </a:pPr>
            <a:r>
              <a:rPr lang="sv-SE" sz="3200" b="1" smtClean="0">
                <a:solidFill>
                  <a:srgbClr val="000000"/>
                </a:solidFill>
                <a:latin typeface="Sakkal Majalla"/>
                <a:ea typeface="Sakkal Majalla"/>
                <a:cs typeface="Sakkal Majalla"/>
              </a:rPr>
              <a:t>High Technology (Energy-intesive)</a:t>
            </a:r>
            <a:endParaRPr lang="ar-EG" sz="3200" b="1" smtClean="0">
              <a:solidFill>
                <a:srgbClr val="000000"/>
              </a:solidFill>
              <a:latin typeface="Sakkal Majalla"/>
              <a:ea typeface="Sakkal Majalla"/>
              <a:cs typeface="Sakkal Majalla"/>
            </a:endParaRPr>
          </a:p>
          <a:p>
            <a:pPr algn="r" rtl="1" eaLnBrk="1" hangingPunct="1">
              <a:defRPr/>
            </a:pPr>
            <a:r>
              <a:rPr lang="sv-SE" sz="3200" b="1" smtClean="0">
                <a:solidFill>
                  <a:srgbClr val="000000"/>
                </a:solidFill>
                <a:latin typeface="Sakkal Majalla"/>
                <a:ea typeface="Sakkal Majalla"/>
                <a:cs typeface="Sakkal Majalla"/>
              </a:rPr>
              <a:t>Internal Financing?</a:t>
            </a:r>
            <a:endParaRPr lang="ar-EG" sz="3200" b="1" smtClean="0">
              <a:solidFill>
                <a:srgbClr val="000000"/>
              </a:solidFill>
              <a:latin typeface="Sakkal Majalla"/>
              <a:ea typeface="Sakkal Majalla"/>
              <a:cs typeface="Sakkal Majalla"/>
            </a:endParaRPr>
          </a:p>
          <a:p>
            <a:pPr algn="r" rtl="1" eaLnBrk="1" hangingPunct="1">
              <a:defRPr/>
            </a:pPr>
            <a:r>
              <a:rPr lang="sv-SE" sz="3200" b="1" smtClean="0">
                <a:solidFill>
                  <a:srgbClr val="000000"/>
                </a:solidFill>
                <a:latin typeface="Sakkal Majalla"/>
                <a:ea typeface="Sakkal Majalla"/>
                <a:cs typeface="Sakkal Majalla"/>
              </a:rPr>
              <a:t>Utilization of Geographical factor</a:t>
            </a:r>
            <a:endParaRPr lang="ar-EG" sz="3200" b="1" smtClean="0">
              <a:solidFill>
                <a:srgbClr val="000000"/>
              </a:solidFill>
              <a:latin typeface="Sakkal Majalla"/>
              <a:ea typeface="Sakkal Majalla"/>
              <a:cs typeface="Sakkal Majalla"/>
            </a:endParaRPr>
          </a:p>
          <a:p>
            <a:pPr algn="r" rtl="1" eaLnBrk="1" hangingPunct="1">
              <a:defRPr/>
            </a:pPr>
            <a:r>
              <a:rPr lang="sv-SE" sz="3200" b="1" smtClean="0">
                <a:solidFill>
                  <a:srgbClr val="000000"/>
                </a:solidFill>
                <a:latin typeface="Sakkal Majalla"/>
                <a:ea typeface="Sakkal Majalla"/>
                <a:cs typeface="Sakkal Majalla"/>
              </a:rPr>
              <a:t>Leadership role in Africa and the Arab World</a:t>
            </a:r>
            <a:endParaRPr lang="ar-EG" sz="3200" b="1" smtClean="0">
              <a:solidFill>
                <a:srgbClr val="000000"/>
              </a:solidFill>
              <a:latin typeface="Sakkal Majalla"/>
              <a:ea typeface="Sakkal Majalla"/>
              <a:cs typeface="Sakkal Majalla"/>
            </a:endParaRPr>
          </a:p>
          <a:p>
            <a:pPr algn="r" rtl="1" eaLnBrk="1" hangingPunct="1">
              <a:defRPr/>
            </a:pPr>
            <a:endParaRPr lang="sv-SE" sz="3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55563"/>
            <a:ext cx="10515600" cy="10350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v-SE" dirty="0" err="1" smtClean="0"/>
              <a:t>Egypt</a:t>
            </a:r>
            <a:r>
              <a:rPr lang="sv-SE" dirty="0" smtClean="0"/>
              <a:t> </a:t>
            </a:r>
            <a:r>
              <a:rPr lang="sv-SE" dirty="0" err="1" smtClean="0"/>
              <a:t>Demographic</a:t>
            </a:r>
            <a:r>
              <a:rPr lang="sv-SE" dirty="0" smtClean="0"/>
              <a:t> </a:t>
            </a:r>
            <a:r>
              <a:rPr lang="sv-SE" dirty="0" err="1" smtClean="0"/>
              <a:t>Map</a:t>
            </a:r>
            <a:endParaRPr lang="sv-SE" dirty="0"/>
          </a:p>
        </p:txBody>
      </p:sp>
      <p:pic>
        <p:nvPicPr>
          <p:cNvPr id="2355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13075" y="1098550"/>
            <a:ext cx="6165850" cy="56578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525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8" name="Underrubrik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9144000" cy="3429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Bildobjekt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0" y="0"/>
            <a:ext cx="10058400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2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3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73775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Bildobjekt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1188" y="2857500"/>
            <a:ext cx="7643812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1858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4400" smtClean="0">
                <a:solidFill>
                  <a:schemeClr val="tx1"/>
                </a:solidFill>
                <a:latin typeface="Sakkal Majalla"/>
                <a:ea typeface="Sakkal Majalla"/>
                <a:cs typeface="Sakkal Majalla"/>
              </a:rPr>
              <a:t>Egyptian Development</a:t>
            </a:r>
            <a:br>
              <a:rPr lang="en-US" sz="4400" smtClean="0">
                <a:solidFill>
                  <a:schemeClr val="tx1"/>
                </a:solidFill>
                <a:latin typeface="Sakkal Majalla"/>
                <a:ea typeface="Sakkal Majalla"/>
                <a:cs typeface="Sakkal Majalla"/>
              </a:rPr>
            </a:br>
            <a:r>
              <a:rPr lang="en-US" sz="4400" smtClean="0">
                <a:solidFill>
                  <a:schemeClr val="tx1"/>
                </a:solidFill>
                <a:latin typeface="Sakkal Majalla"/>
                <a:ea typeface="Sakkal Majalla"/>
                <a:cs typeface="Sakkal Majalla"/>
              </a:rPr>
              <a:t>Corridor – Dr. El-baz</a:t>
            </a:r>
            <a:endParaRPr lang="sv-SE" sz="4400" smtClean="0">
              <a:solidFill>
                <a:schemeClr val="tx1"/>
              </a:solidFill>
              <a:latin typeface="Sakkal Majalla"/>
              <a:ea typeface="Sakkal Majalla"/>
              <a:cs typeface="Sakkal Majalla"/>
            </a:endParaRPr>
          </a:p>
        </p:txBody>
      </p:sp>
      <p:pic>
        <p:nvPicPr>
          <p:cNvPr id="26627" name="Bildobjekt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6800" y="1270000"/>
            <a:ext cx="49784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42875"/>
            <a:ext cx="10515600" cy="10810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Africa Pass</a:t>
            </a:r>
            <a:endParaRPr lang="sv-SE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7650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25788" y="1223963"/>
            <a:ext cx="5062537" cy="5622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4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46388" y="358775"/>
            <a:ext cx="6499225" cy="64992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36525"/>
            <a:ext cx="9144000" cy="90011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Alexandria-Cape Town River Transport</a:t>
            </a:r>
            <a:endParaRPr lang="sv-SE" sz="4400" dirty="0"/>
          </a:p>
        </p:txBody>
      </p:sp>
      <p:sp>
        <p:nvSpPr>
          <p:cNvPr id="29698" name="Underrubrik 2"/>
          <p:cNvSpPr>
            <a:spLocks noGrp="1"/>
          </p:cNvSpPr>
          <p:nvPr>
            <p:ph type="subTitle" idx="1"/>
          </p:nvPr>
        </p:nvSpPr>
        <p:spPr>
          <a:xfrm>
            <a:off x="1524000" y="1036638"/>
            <a:ext cx="9144000" cy="422116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1035050"/>
            <a:ext cx="73564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258763"/>
            <a:ext cx="9144000" cy="84613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Enter China</a:t>
            </a:r>
            <a:endParaRPr lang="sv-SE" dirty="0"/>
          </a:p>
        </p:txBody>
      </p:sp>
      <p:sp>
        <p:nvSpPr>
          <p:cNvPr id="30722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275" y="1104900"/>
            <a:ext cx="804545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36525"/>
            <a:ext cx="9144000" cy="10096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China’s role in Africa</a:t>
            </a:r>
            <a:endParaRPr lang="sv-SE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746" name="Underrubrik 2"/>
          <p:cNvSpPr>
            <a:spLocks noGrp="1"/>
          </p:cNvSpPr>
          <p:nvPr>
            <p:ph type="subTitle" idx="1"/>
          </p:nvPr>
        </p:nvSpPr>
        <p:spPr>
          <a:xfrm>
            <a:off x="1524000" y="1241425"/>
            <a:ext cx="9144000" cy="401637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7" name="Bildobjekt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4975" y="1146175"/>
            <a:ext cx="624205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dobjek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111125"/>
            <a:ext cx="11901487" cy="669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0" name="Bildobjekt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0"/>
            <a:ext cx="6459537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425825"/>
            <a:ext cx="10515600" cy="3302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Ethiopia’s Railway Development Plan</a:t>
            </a:r>
            <a:endParaRPr lang="sv-SE" dirty="0"/>
          </a:p>
        </p:txBody>
      </p:sp>
      <p:pic>
        <p:nvPicPr>
          <p:cNvPr id="3379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250" y="1646238"/>
            <a:ext cx="7429500" cy="52117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8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19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9325" y="1911350"/>
            <a:ext cx="74326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Bildobjekt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369175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2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3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0"/>
            <a:ext cx="1005840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83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rtl="1" eaLnBrk="1" hangingPunct="1">
              <a:defRPr/>
            </a:pPr>
            <a:r>
              <a:rPr lang="sv-SE" sz="3600" b="1" smtClean="0">
                <a:solidFill>
                  <a:srgbClr val="FFFFFF"/>
                </a:solidFill>
                <a:latin typeface="Sakkal Majalla"/>
                <a:ea typeface="Sakkal Majalla"/>
                <a:cs typeface="Sakkal Majalla"/>
              </a:rPr>
              <a:t>Transaqua: water management and development</a:t>
            </a:r>
          </a:p>
        </p:txBody>
      </p:sp>
      <p:pic>
        <p:nvPicPr>
          <p:cNvPr id="36866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0963" y="1433513"/>
            <a:ext cx="6704012" cy="5424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21288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38675" y="0"/>
            <a:ext cx="7553325" cy="12969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 smtClean="0"/>
              <a:t>Population </a:t>
            </a:r>
            <a:r>
              <a:rPr lang="sv-SE" dirty="0" err="1" smtClean="0"/>
              <a:t>Density</a:t>
            </a:r>
            <a:endParaRPr lang="sv-SE" dirty="0"/>
          </a:p>
        </p:txBody>
      </p:sp>
      <p:pic>
        <p:nvPicPr>
          <p:cNvPr id="37891" name="Bildobjekt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0813" y="1433513"/>
            <a:ext cx="6961187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43163" y="750888"/>
            <a:ext cx="6951662" cy="53768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77800"/>
            <a:ext cx="9144000" cy="736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 smtClean="0"/>
              <a:t>Energy </a:t>
            </a:r>
            <a:r>
              <a:rPr lang="sv-SE" dirty="0" err="1" smtClean="0"/>
              <a:t>Consumption</a:t>
            </a:r>
            <a:endParaRPr lang="sv-SE" dirty="0"/>
          </a:p>
        </p:txBody>
      </p:sp>
      <p:pic>
        <p:nvPicPr>
          <p:cNvPr id="39939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914400"/>
            <a:ext cx="816927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2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0"/>
            <a:ext cx="9899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6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63" y="163513"/>
            <a:ext cx="10409237" cy="645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22238"/>
            <a:ext cx="10515600" cy="9969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First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New </a:t>
            </a: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Silk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Road </a:t>
            </a:r>
            <a:r>
              <a:rPr lang="sv-SE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Study</a:t>
            </a:r>
            <a:r>
              <a:rPr lang="sv-SE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1996 </a:t>
            </a:r>
            <a:endParaRPr lang="sv-SE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362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1538" y="1119188"/>
            <a:ext cx="10448925" cy="579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0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600" y="0"/>
            <a:ext cx="919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sv-SE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Africa</a:t>
            </a:r>
            <a:r>
              <a:rPr lang="sv-SE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: The Colonial System V. </a:t>
            </a:r>
            <a:r>
              <a:rPr lang="sv-SE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Independence</a:t>
            </a:r>
            <a:r>
              <a:rPr lang="sv-SE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sv-SE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403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37263" y="1865313"/>
            <a:ext cx="5630862" cy="3730625"/>
          </a:xfrm>
        </p:spPr>
      </p:pic>
      <p:pic>
        <p:nvPicPr>
          <p:cNvPr id="44035" name="Bildobjekt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1865313"/>
            <a:ext cx="5357813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v-S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Launching</a:t>
            </a:r>
            <a: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sv-S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Ministry</a:t>
            </a:r>
            <a: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Saad El </a:t>
            </a:r>
            <a:r>
              <a:rPr lang="sv-S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Geyoushi</a:t>
            </a:r>
            <a:endParaRPr lang="sv-S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25438" y="1690688"/>
            <a:ext cx="6421438" cy="4273550"/>
          </a:xfrm>
        </p:spPr>
      </p:pic>
      <p:pic>
        <p:nvPicPr>
          <p:cNvPr id="45059" name="Bildobjekt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690688"/>
            <a:ext cx="6096000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525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Suez Canal </a:t>
            </a:r>
            <a:r>
              <a:rPr lang="sv-S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Authority</a:t>
            </a:r>
            <a:r>
              <a:rPr lang="sv-S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v-S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Ismailia</a:t>
            </a:r>
            <a:r>
              <a:rPr lang="sv-S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v-S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Admiral</a:t>
            </a:r>
            <a:r>
              <a:rPr lang="sv-S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Mohab</a:t>
            </a:r>
            <a:r>
              <a:rPr lang="sv-S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Mamish</a:t>
            </a:r>
            <a:endParaRPr lang="sv-S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2" name="Underrubrik 2"/>
          <p:cNvSpPr>
            <a:spLocks noGrp="1"/>
          </p:cNvSpPr>
          <p:nvPr>
            <p:ph type="subTitle" idx="1"/>
          </p:nvPr>
        </p:nvSpPr>
        <p:spPr>
          <a:xfrm>
            <a:off x="1524000" y="1446213"/>
            <a:ext cx="9144000" cy="3811587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3" name="Bildobjekt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925" y="952500"/>
            <a:ext cx="7204075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Bildobjekt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87525" y="952500"/>
            <a:ext cx="7356475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48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Suez Canal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760413" y="804863"/>
            <a:ext cx="6478588" cy="3644900"/>
          </a:xfrm>
        </p:spPr>
      </p:pic>
      <p:pic>
        <p:nvPicPr>
          <p:cNvPr id="47107" name="Bildobjekt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8463" y="804863"/>
            <a:ext cx="7874000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Bildobjekt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0" y="3554413"/>
            <a:ext cx="7464425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Bildobjekt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61963" y="3649663"/>
            <a:ext cx="4567238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286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Cairo 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392238" y="1065213"/>
            <a:ext cx="6581776" cy="4584700"/>
          </a:xfrm>
        </p:spPr>
      </p:pic>
      <p:pic>
        <p:nvPicPr>
          <p:cNvPr id="48131" name="Bildobjekt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30350" y="4391025"/>
            <a:ext cx="56515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Bildobjekt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4225" y="1065213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Bildobjekt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34375" y="1065213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22238"/>
            <a:ext cx="10515600" cy="88741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Engineers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Bildobjekt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813" y="1009650"/>
            <a:ext cx="6405562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30163" y="1050925"/>
            <a:ext cx="4097338" cy="6154738"/>
          </a:xfrm>
        </p:spPr>
      </p:pic>
      <p:pic>
        <p:nvPicPr>
          <p:cNvPr id="49156" name="Bildobjekt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5363" y="1009650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58738"/>
            <a:ext cx="9144000" cy="98266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sv-SE" sz="5400" smtClean="0">
                <a:solidFill>
                  <a:schemeClr val="tx1"/>
                </a:solidFill>
                <a:latin typeface="Sakkal Majalla"/>
                <a:ea typeface="Sakkal Majalla"/>
                <a:cs typeface="Sakkal Majalla"/>
              </a:rPr>
              <a:t>The Development Corridor</a:t>
            </a:r>
          </a:p>
        </p:txBody>
      </p:sp>
      <p:sp>
        <p:nvSpPr>
          <p:cNvPr id="16386" name="Underrubrik 2"/>
          <p:cNvSpPr>
            <a:spLocks noGrp="1"/>
          </p:cNvSpPr>
          <p:nvPr>
            <p:ph type="subTitle" idx="1"/>
          </p:nvPr>
        </p:nvSpPr>
        <p:spPr>
          <a:xfrm>
            <a:off x="1524000" y="1270000"/>
            <a:ext cx="9144000" cy="3987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7" name="Bildobjekt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1270000"/>
            <a:ext cx="76073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204788"/>
            <a:ext cx="9144000" cy="98266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sv-SE" sz="4000" smtClean="0">
                <a:solidFill>
                  <a:schemeClr val="tx1"/>
                </a:solidFill>
                <a:latin typeface="Sakkal Majalla"/>
                <a:ea typeface="Sakkal Majalla"/>
                <a:cs typeface="Sakkal Majalla"/>
              </a:rPr>
              <a:t>Lyndon LaRouche in Abu Dhabi, 2002</a:t>
            </a:r>
          </a:p>
        </p:txBody>
      </p:sp>
      <p:sp>
        <p:nvSpPr>
          <p:cNvPr id="17410" name="Underrubrik 2"/>
          <p:cNvSpPr>
            <a:spLocks noGrp="1"/>
          </p:cNvSpPr>
          <p:nvPr>
            <p:ph type="subTitle" idx="1"/>
          </p:nvPr>
        </p:nvSpPr>
        <p:spPr>
          <a:xfrm>
            <a:off x="1524000" y="1487488"/>
            <a:ext cx="9144000" cy="377031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1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663" y="1201738"/>
            <a:ext cx="6618287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sv-SE" sz="54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Crossroads</a:t>
            </a:r>
            <a:r>
              <a:rPr lang="sv-SE" sz="5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sv-SE" sz="54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of</a:t>
            </a:r>
            <a:r>
              <a:rPr lang="sv-SE" sz="5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the </a:t>
            </a:r>
            <a:r>
              <a:rPr lang="sv-SE" sz="5400" b="1" dirty="0" err="1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Continents</a:t>
            </a:r>
            <a:endParaRPr lang="sv-SE" sz="5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43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89225" y="1581150"/>
            <a:ext cx="6727825" cy="5164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17792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President Xi Jinping in Southwest Asia, Jan. 2016</a:t>
            </a:r>
            <a:endParaRPr lang="sv-SE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458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62225" y="1404938"/>
            <a:ext cx="6265863" cy="3460750"/>
          </a:xfrm>
        </p:spPr>
      </p:pic>
      <p:pic>
        <p:nvPicPr>
          <p:cNvPr id="19459" name="Bildobjekt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9175" y="3576638"/>
            <a:ext cx="5322888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Bildobjekt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6638"/>
            <a:ext cx="50228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rtl="1" eaLnBrk="1" hangingPunct="1">
              <a:defRPr/>
            </a:pPr>
            <a:r>
              <a:rPr lang="en-US" sz="5400" smtClean="0">
                <a:solidFill>
                  <a:srgbClr val="FFFFFF"/>
                </a:solidFill>
                <a:latin typeface="Sakkal Majalla"/>
                <a:ea typeface="Sakkal Majalla"/>
                <a:cs typeface="Sakkal Majalla"/>
              </a:rPr>
              <a:t>Syria Reconstruction along the NSR</a:t>
            </a:r>
            <a:endParaRPr lang="sv-SE" sz="5400" smtClean="0">
              <a:solidFill>
                <a:srgbClr val="FFFFFF"/>
              </a:solidFill>
              <a:latin typeface="Sakkal Majalla"/>
              <a:ea typeface="Sakkal Majalla"/>
              <a:cs typeface="Sakkal Majalla"/>
            </a:endParaRPr>
          </a:p>
        </p:txBody>
      </p:sp>
      <p:pic>
        <p:nvPicPr>
          <p:cNvPr id="20482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9763" y="1690688"/>
            <a:ext cx="8372475" cy="5187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Bildobjek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0"/>
            <a:ext cx="679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150</Words>
  <Application>Microsoft Office PowerPoint</Application>
  <PresentationFormat>Custom</PresentationFormat>
  <Paragraphs>30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 Light</vt:lpstr>
      <vt:lpstr>Calibri</vt:lpstr>
      <vt:lpstr>Sakkal Majalla</vt:lpstr>
      <vt:lpstr>Times New Roman</vt:lpstr>
      <vt:lpstr>Office-tema</vt:lpstr>
      <vt:lpstr>The Extension of The New Silk Road to Southwest Asia and Africa Copenhagen  April 18, 2016</vt:lpstr>
      <vt:lpstr>Slide 2</vt:lpstr>
      <vt:lpstr>First New Silk Road Study 1996 </vt:lpstr>
      <vt:lpstr>The Development Corridor</vt:lpstr>
      <vt:lpstr>Lyndon LaRouche in Abu Dhabi, 2002</vt:lpstr>
      <vt:lpstr>Crossroads of the Continents</vt:lpstr>
      <vt:lpstr>President Xi Jinping in Southwest Asia, Jan. 2016</vt:lpstr>
      <vt:lpstr>Syria Reconstruction along the NSR</vt:lpstr>
      <vt:lpstr>Slide 9</vt:lpstr>
      <vt:lpstr>The Egyptian Model</vt:lpstr>
      <vt:lpstr>Egypt Demographic Map</vt:lpstr>
      <vt:lpstr>Slide 12</vt:lpstr>
      <vt:lpstr>Slide 13</vt:lpstr>
      <vt:lpstr>Egyptian Development Corridor – Dr. El-baz</vt:lpstr>
      <vt:lpstr>Africa Pass</vt:lpstr>
      <vt:lpstr>Slide 16</vt:lpstr>
      <vt:lpstr>Alexandria-Cape Town River Transport</vt:lpstr>
      <vt:lpstr>Enter China</vt:lpstr>
      <vt:lpstr>China’s role in Africa</vt:lpstr>
      <vt:lpstr>Slide 20</vt:lpstr>
      <vt:lpstr>Ethiopia’s Railway Development Plan</vt:lpstr>
      <vt:lpstr>Slide 22</vt:lpstr>
      <vt:lpstr>Slide 23</vt:lpstr>
      <vt:lpstr>Transaqua: water management and development</vt:lpstr>
      <vt:lpstr>Population Density</vt:lpstr>
      <vt:lpstr>Slide 26</vt:lpstr>
      <vt:lpstr>Energy Consumption</vt:lpstr>
      <vt:lpstr>Slide 28</vt:lpstr>
      <vt:lpstr>Slide 29</vt:lpstr>
      <vt:lpstr>Slide 30</vt:lpstr>
      <vt:lpstr>Africa: The Colonial System V. Independence </vt:lpstr>
      <vt:lpstr>Launching at Egyptian Transportation Ministry Dr. Saad El Geyoushi</vt:lpstr>
      <vt:lpstr>Suez Canal Authority – Ismailia Admiral Mohab Mamish</vt:lpstr>
      <vt:lpstr>New Suez Canal</vt:lpstr>
      <vt:lpstr>Great Cairo Library</vt:lpstr>
      <vt:lpstr>Egyptian Society of Engineers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من طريق الحرير الجديد  إلى الجسر البري العالمي</dc:title>
  <dc:creator>Hussein Askary</dc:creator>
  <cp:lastModifiedBy>rburden</cp:lastModifiedBy>
  <cp:revision>71</cp:revision>
  <dcterms:created xsi:type="dcterms:W3CDTF">2016-02-11T22:22:50Z</dcterms:created>
  <dcterms:modified xsi:type="dcterms:W3CDTF">2016-04-26T19:00:43Z</dcterms:modified>
</cp:coreProperties>
</file>